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68" r:id="rId2"/>
    <p:sldId id="377" r:id="rId3"/>
    <p:sldId id="376" r:id="rId4"/>
    <p:sldId id="378" r:id="rId5"/>
    <p:sldId id="379" r:id="rId6"/>
    <p:sldId id="380" r:id="rId7"/>
    <p:sldId id="381" r:id="rId8"/>
    <p:sldId id="390" r:id="rId9"/>
    <p:sldId id="389" r:id="rId10"/>
    <p:sldId id="383" r:id="rId11"/>
    <p:sldId id="401" r:id="rId12"/>
    <p:sldId id="384" r:id="rId13"/>
    <p:sldId id="385" r:id="rId14"/>
    <p:sldId id="369" r:id="rId15"/>
    <p:sldId id="386" r:id="rId16"/>
    <p:sldId id="372" r:id="rId17"/>
    <p:sldId id="402" r:id="rId18"/>
    <p:sldId id="388" r:id="rId19"/>
    <p:sldId id="387" r:id="rId20"/>
    <p:sldId id="391" r:id="rId21"/>
    <p:sldId id="392" r:id="rId22"/>
    <p:sldId id="393" r:id="rId23"/>
    <p:sldId id="394" r:id="rId24"/>
    <p:sldId id="403" r:id="rId25"/>
    <p:sldId id="395" r:id="rId26"/>
    <p:sldId id="396" r:id="rId27"/>
    <p:sldId id="397" r:id="rId28"/>
    <p:sldId id="398" r:id="rId29"/>
    <p:sldId id="399" r:id="rId30"/>
    <p:sldId id="400" r:id="rId31"/>
    <p:sldId id="405" r:id="rId32"/>
    <p:sldId id="404" r:id="rId33"/>
    <p:sldId id="406" r:id="rId34"/>
    <p:sldId id="407" r:id="rId35"/>
    <p:sldId id="408" r:id="rId3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856"/>
    <a:srgbClr val="007212"/>
    <a:srgbClr val="002F52"/>
    <a:srgbClr val="004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2649"/>
    <p:restoredTop sz="93074" autoAdjust="0"/>
  </p:normalViewPr>
  <p:slideViewPr>
    <p:cSldViewPr snapToGrid="0">
      <p:cViewPr>
        <p:scale>
          <a:sx n="81" d="100"/>
          <a:sy n="81" d="100"/>
        </p:scale>
        <p:origin x="2360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4AA66347-1705-604F-BA79-6BEC32AA6CF3}" type="datetimeFigureOut">
              <a:rPr lang="en-US"/>
              <a:pPr/>
              <a:t>4/6/17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5E9AA51F-A2E3-9341-B2CB-1728D4E505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15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831D5D12-A136-8C42-B19C-727A26E1A954}" type="datetimeFigureOut">
              <a:rPr lang="en-US"/>
              <a:pPr/>
              <a:t>4/6/17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D0EC86D2-705E-4E4C-92F1-3F60E1FEA1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3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1pPr>
    <a:lvl2pPr marL="4572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2pPr>
    <a:lvl3pPr marL="9144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3pPr>
    <a:lvl4pPr marL="13716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4pPr>
    <a:lvl5pPr marL="18288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europa.eu</a:t>
            </a:r>
            <a:r>
              <a:rPr lang="en-US" dirty="0" smtClean="0"/>
              <a:t>/</a:t>
            </a:r>
            <a:r>
              <a:rPr lang="en-US" dirty="0" err="1" smtClean="0"/>
              <a:t>european</a:t>
            </a:r>
            <a:r>
              <a:rPr lang="en-US" dirty="0" smtClean="0"/>
              <a:t>-union/about-</a:t>
            </a:r>
            <a:r>
              <a:rPr lang="en-US" dirty="0" err="1" smtClean="0"/>
              <a:t>eu</a:t>
            </a:r>
            <a:r>
              <a:rPr lang="en-US" dirty="0" smtClean="0"/>
              <a:t>/money/</a:t>
            </a:r>
            <a:r>
              <a:rPr lang="en-US" dirty="0" err="1" smtClean="0"/>
              <a:t>euro_en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96313-70D5-BA4B-A494-33F5515BDC0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40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smtClean="0"/>
              <a:t>:</a:t>
            </a:r>
            <a:r>
              <a:rPr lang="en-US" baseline="0" smtClean="0"/>
              <a:t>  Wikipedia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53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Source: 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David N. F. Bell</a:t>
            </a:r>
            <a:r>
              <a:rPr lang="en-US" dirty="0" smtClean="0"/>
              <a:t>, “</a:t>
            </a:r>
            <a:r>
              <a:rPr lang="en-US" sz="1100" b="0" kern="1200" dirty="0" smtClean="0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Regional aid policies after Brexit</a:t>
            </a:r>
            <a:r>
              <a:rPr lang="en-US" sz="1100" b="1" kern="1200" dirty="0" smtClean="0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,” in </a:t>
            </a:r>
            <a:r>
              <a:rPr lang="en-US" sz="1100" i="1" kern="1200" dirty="0" smtClean="0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Oxford Review of Economic Policy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, Volume 33, Number S1, 2017, pp. S91–S104.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76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 Wikipedia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20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smtClean="0"/>
              <a:t>:</a:t>
            </a:r>
            <a:r>
              <a:rPr lang="en-US" baseline="0" smtClean="0"/>
              <a:t>  Wikipedia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33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 Swati </a:t>
            </a:r>
            <a:r>
              <a:rPr lang="en-US" dirty="0" err="1" smtClean="0"/>
              <a:t>Dhingra</a:t>
            </a:r>
            <a:r>
              <a:rPr lang="en-US" dirty="0" smtClean="0"/>
              <a:t>, </a:t>
            </a:r>
            <a:r>
              <a:rPr lang="en-US" dirty="0" err="1" smtClean="0"/>
              <a:t>Gianmarco</a:t>
            </a:r>
            <a:r>
              <a:rPr lang="en-US" dirty="0" smtClean="0"/>
              <a:t> </a:t>
            </a:r>
            <a:r>
              <a:rPr lang="en-US" dirty="0" err="1" smtClean="0"/>
              <a:t>Ottaviano</a:t>
            </a:r>
            <a:r>
              <a:rPr lang="en-US" dirty="0" smtClean="0"/>
              <a:t>, Thomas Sampson and John Van Reenen, </a:t>
            </a:r>
            <a:r>
              <a:rPr lang="en-US" b="0" dirty="0" smtClean="0"/>
              <a:t>The consequences of Brexit for UK trade and living standards,</a:t>
            </a:r>
            <a:r>
              <a:rPr lang="en-US" b="0" baseline="0" dirty="0" smtClean="0"/>
              <a:t> Centre for Economic Performance, London School of Economics, Paper Brexit02, not dated.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0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1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705600" cy="1323439"/>
          </a:xfrm>
        </p:spPr>
        <p:txBody>
          <a:bodyPr>
            <a:spAutoFit/>
          </a:bodyPr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844224"/>
            <a:ext cx="6705600" cy="584776"/>
          </a:xfrm>
        </p:spPr>
        <p:txBody>
          <a:bodyPr/>
          <a:lstStyle>
            <a:lvl1pPr marL="0" indent="0" algn="l">
              <a:buNone/>
              <a:defRPr b="0" i="1">
                <a:solidFill>
                  <a:srgbClr val="002F52"/>
                </a:solidFill>
                <a:latin typeface="Palatino Linotype"/>
                <a:cs typeface="Palatino Linotyp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B58BF-0238-3F4F-8BA7-21C649890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50292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BB5920-6679-BF41-B08A-9584B2210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34DB79-9026-674A-8CB3-9EAE7ABF0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4406900"/>
            <a:ext cx="6970714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9" y="3886200"/>
            <a:ext cx="6970713" cy="40011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2F5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6B502E-8220-0E45-A607-89882E719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F12FFB-A18C-3840-85CB-E62EB7E86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535113"/>
            <a:ext cx="3049588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800" y="2447465"/>
            <a:ext cx="3049588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7465"/>
            <a:ext cx="4041775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929865-FE12-2F45-8BED-9DCF4942AF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FA015E-868B-B341-95D9-0FA327E2F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A830AA-CAC2-8443-BECC-E3B2EC33C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54049"/>
            <a:ext cx="20177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54049"/>
            <a:ext cx="5111750" cy="2776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0" y="1816100"/>
            <a:ext cx="20177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36AB29-9E45-A142-B4B0-C024F442E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8BC640-4201-D944-B7D0-20CEF8837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wordmark.eps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61163" y="146050"/>
            <a:ext cx="1925637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47800" y="1320800"/>
            <a:ext cx="72390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47800" y="2592388"/>
            <a:ext cx="7239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/>
          <p:cNvSpPr/>
          <p:nvPr/>
        </p:nvSpPr>
        <p:spPr>
          <a:xfrm rot="16200000">
            <a:off x="-2255520" y="3383280"/>
            <a:ext cx="6858001" cy="91438"/>
          </a:xfrm>
          <a:prstGeom prst="rect">
            <a:avLst/>
          </a:prstGeom>
          <a:solidFill>
            <a:srgbClr val="002F52"/>
          </a:solidFill>
          <a:ln>
            <a:noFill/>
          </a:ln>
          <a:effectLst>
            <a:innerShdw blurRad="63500" dist="50800" dir="13500000">
              <a:srgbClr val="E3A856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 rot="16200000">
            <a:off x="-2324100" y="3406775"/>
            <a:ext cx="6858000" cy="44450"/>
          </a:xfrm>
          <a:prstGeom prst="rect">
            <a:avLst/>
          </a:prstGeom>
          <a:solidFill>
            <a:srgbClr val="E3A8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3" name="TextBox 19"/>
          <p:cNvSpPr txBox="1">
            <a:spLocks noChangeArrowheads="1"/>
          </p:cNvSpPr>
          <p:nvPr/>
        </p:nvSpPr>
        <p:spPr bwMode="auto">
          <a:xfrm>
            <a:off x="6400800" y="6400800"/>
            <a:ext cx="228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rPr>
              <a:t>www.fordschool.umich.edu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230938"/>
            <a:ext cx="838200" cy="307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F8B8C109-74AB-CD4E-9842-A6AE79242E6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5" name="Picture 3" descr="ford-school_blue-vertical.eps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381000"/>
            <a:ext cx="73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4000" b="1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999" y="1066800"/>
            <a:ext cx="7667625" cy="646331"/>
          </a:xfrm>
        </p:spPr>
        <p:txBody>
          <a:bodyPr/>
          <a:lstStyle/>
          <a:p>
            <a:pPr algn="ctr"/>
            <a:r>
              <a:rPr lang="en-US" sz="3600" dirty="0" smtClean="0"/>
              <a:t>Brexit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2458419"/>
            <a:ext cx="6705600" cy="1175706"/>
          </a:xfrm>
        </p:spPr>
        <p:txBody>
          <a:bodyPr/>
          <a:lstStyle/>
          <a:p>
            <a:pPr algn="ctr"/>
            <a:r>
              <a:rPr lang="en-US" dirty="0" smtClean="0"/>
              <a:t>Alan V. Deardorff</a:t>
            </a:r>
          </a:p>
          <a:p>
            <a:pPr algn="ctr"/>
            <a:r>
              <a:rPr lang="en-US" dirty="0" smtClean="0"/>
              <a:t>University of Michigan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500751" y="4528966"/>
            <a:ext cx="7157429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b="0" i="1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1pPr>
            <a:lvl2pPr marL="4572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2pPr>
            <a:lvl3pPr marL="9144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3pPr>
            <a:lvl4pPr marL="13716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4pPr>
            <a:lvl5pPr marL="18288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0" dirty="0" smtClean="0"/>
              <a:t>For presentation at </a:t>
            </a:r>
            <a:r>
              <a:rPr lang="en-US" sz="2400" i="0" dirty="0" smtClean="0"/>
              <a:t>Adult Learning Institute</a:t>
            </a:r>
          </a:p>
          <a:p>
            <a:pPr algn="ctr"/>
            <a:r>
              <a:rPr lang="en-US" sz="2400" i="0" dirty="0" smtClean="0"/>
              <a:t>Oakland Community College</a:t>
            </a:r>
            <a:endParaRPr lang="en-US" sz="2400" i="0" dirty="0" smtClean="0"/>
          </a:p>
          <a:p>
            <a:pPr algn="ctr"/>
            <a:r>
              <a:rPr lang="en-US" sz="2400" i="0" dirty="0" smtClean="0"/>
              <a:t>April </a:t>
            </a:r>
            <a:r>
              <a:rPr lang="en-US" sz="2400" i="0" dirty="0" smtClean="0"/>
              <a:t>11, </a:t>
            </a:r>
            <a:r>
              <a:rPr lang="en-US" sz="2400" i="0" dirty="0" smtClean="0"/>
              <a:t>2017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116660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Euro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09"/>
            <a:ext cx="7239000" cy="5262979"/>
          </a:xfrm>
        </p:spPr>
        <p:txBody>
          <a:bodyPr/>
          <a:lstStyle/>
          <a:p>
            <a:r>
              <a:rPr lang="en-US" dirty="0" smtClean="0"/>
              <a:t>EU does </a:t>
            </a:r>
            <a:r>
              <a:rPr lang="en-US" u="sng" dirty="0" smtClean="0"/>
              <a:t>not</a:t>
            </a:r>
            <a:r>
              <a:rPr lang="en-US" dirty="0" smtClean="0"/>
              <a:t> require a common currency</a:t>
            </a:r>
          </a:p>
          <a:p>
            <a:r>
              <a:rPr lang="en-US" dirty="0" smtClean="0"/>
              <a:t>The common currency, the euro, was adopted 1999</a:t>
            </a:r>
          </a:p>
          <a:p>
            <a:r>
              <a:rPr lang="en-US" dirty="0" smtClean="0"/>
              <a:t>The Eurozone does </a:t>
            </a:r>
            <a:r>
              <a:rPr lang="en-US" u="sng" dirty="0" smtClean="0"/>
              <a:t>not</a:t>
            </a:r>
            <a:r>
              <a:rPr lang="en-US" dirty="0" smtClean="0"/>
              <a:t> include</a:t>
            </a:r>
          </a:p>
          <a:p>
            <a:pPr lvl="1"/>
            <a:r>
              <a:rPr lang="en-US" dirty="0" smtClean="0"/>
              <a:t>The United Kingdom</a:t>
            </a:r>
          </a:p>
          <a:p>
            <a:pPr lvl="1"/>
            <a:r>
              <a:rPr lang="en-US" dirty="0" smtClean="0"/>
              <a:t>Denmark</a:t>
            </a:r>
          </a:p>
          <a:p>
            <a:pPr lvl="1"/>
            <a:r>
              <a:rPr lang="en-US" dirty="0" smtClean="0"/>
              <a:t>Sweden</a:t>
            </a:r>
          </a:p>
          <a:p>
            <a:pPr lvl="1"/>
            <a:r>
              <a:rPr lang="en-US" dirty="0" smtClean="0"/>
              <a:t>Some other recent entrants, so far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8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09"/>
            <a:ext cx="7239000" cy="2948499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European Union</a:t>
            </a:r>
          </a:p>
          <a:p>
            <a:r>
              <a:rPr lang="en-US" dirty="0" smtClean="0"/>
              <a:t>The referendum and its aftermath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Issues to be negotiated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Options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Other problems to be addressed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Referendum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5287601"/>
          </a:xfrm>
        </p:spPr>
        <p:txBody>
          <a:bodyPr/>
          <a:lstStyle/>
          <a:p>
            <a:r>
              <a:rPr lang="en-US" dirty="0" smtClean="0"/>
              <a:t>Held June 23, 2016</a:t>
            </a:r>
          </a:p>
          <a:p>
            <a:r>
              <a:rPr lang="en-US" dirty="0" smtClean="0"/>
              <a:t>Why?  Unhappiness with UK membership in EU</a:t>
            </a:r>
          </a:p>
          <a:p>
            <a:pPr lvl="1"/>
            <a:r>
              <a:rPr lang="en-US" dirty="0" smtClean="0"/>
              <a:t>Migration</a:t>
            </a:r>
          </a:p>
          <a:p>
            <a:pPr lvl="1"/>
            <a:r>
              <a:rPr lang="en-US" dirty="0" smtClean="0"/>
              <a:t>Regulations set by Brussels</a:t>
            </a:r>
          </a:p>
          <a:p>
            <a:pPr lvl="1"/>
            <a:r>
              <a:rPr lang="en-US" dirty="0" smtClean="0"/>
              <a:t>Distrust of “elites” and “experts”</a:t>
            </a:r>
          </a:p>
          <a:p>
            <a:r>
              <a:rPr lang="en-US" u="sng" dirty="0" smtClean="0"/>
              <a:t>Not</a:t>
            </a:r>
            <a:r>
              <a:rPr lang="en-US" dirty="0" smtClean="0"/>
              <a:t> unhappy with trade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Referendum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4770537"/>
          </a:xfrm>
        </p:spPr>
        <p:txBody>
          <a:bodyPr/>
          <a:lstStyle/>
          <a:p>
            <a:r>
              <a:rPr lang="en-US" dirty="0" smtClean="0"/>
              <a:t>PM Cameron held referendum expecting “Remain” to win</a:t>
            </a:r>
          </a:p>
          <a:p>
            <a:r>
              <a:rPr lang="en-US" dirty="0" smtClean="0"/>
              <a:t>It didn’t!</a:t>
            </a:r>
          </a:p>
          <a:p>
            <a:r>
              <a:rPr lang="en-US" dirty="0" smtClean="0"/>
              <a:t>The vote:</a:t>
            </a:r>
          </a:p>
          <a:p>
            <a:pPr lvl="1"/>
            <a:r>
              <a:rPr lang="en-US" dirty="0" smtClean="0"/>
              <a:t>Leave:  51.9%</a:t>
            </a:r>
          </a:p>
          <a:p>
            <a:pPr lvl="1"/>
            <a:r>
              <a:rPr lang="en-US" dirty="0" smtClean="0"/>
              <a:t>Remain:  48.1%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0693" y="0"/>
            <a:ext cx="49226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2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Referendum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6481774"/>
          </a:xfrm>
        </p:spPr>
        <p:txBody>
          <a:bodyPr/>
          <a:lstStyle/>
          <a:p>
            <a:r>
              <a:rPr lang="en-US" dirty="0" smtClean="0"/>
              <a:t>Results of vote</a:t>
            </a:r>
          </a:p>
          <a:p>
            <a:pPr lvl="1"/>
            <a:r>
              <a:rPr lang="en-US" dirty="0" smtClean="0"/>
              <a:t>Cameron stepped down as PM</a:t>
            </a:r>
          </a:p>
          <a:p>
            <a:pPr lvl="1"/>
            <a:r>
              <a:rPr lang="en-US" dirty="0" smtClean="0"/>
              <a:t>Teresa May became PM</a:t>
            </a:r>
          </a:p>
          <a:p>
            <a:pPr lvl="2"/>
            <a:r>
              <a:rPr lang="en-US" dirty="0" smtClean="0"/>
              <a:t>She had favored “Remain”</a:t>
            </a:r>
          </a:p>
          <a:p>
            <a:pPr lvl="2"/>
            <a:r>
              <a:rPr lang="en-US" dirty="0" smtClean="0"/>
              <a:t>But promised to lead UK out of EU</a:t>
            </a:r>
          </a:p>
          <a:p>
            <a:pPr lvl="1"/>
            <a:r>
              <a:rPr lang="en-US" dirty="0" smtClean="0"/>
              <a:t>British currency, the pound, fell to 30-year low</a:t>
            </a:r>
          </a:p>
          <a:p>
            <a:pPr lvl="1"/>
            <a:r>
              <a:rPr lang="en-US" dirty="0" smtClean="0"/>
              <a:t>May did </a:t>
            </a:r>
            <a:r>
              <a:rPr lang="en-US" u="sng" dirty="0" smtClean="0"/>
              <a:t>not</a:t>
            </a:r>
            <a:r>
              <a:rPr lang="en-US" dirty="0" smtClean="0"/>
              <a:t> trigger exit immediately</a:t>
            </a:r>
          </a:p>
          <a:p>
            <a:pPr lvl="1"/>
            <a:r>
              <a:rPr lang="en-US" dirty="0" smtClean="0"/>
              <a:t>On March 29, 2017, invoked Article 50</a:t>
            </a:r>
          </a:p>
          <a:p>
            <a:pPr lvl="1"/>
            <a:r>
              <a:rPr lang="en-US" dirty="0" smtClean="0"/>
              <a:t>This starts 2-year process of negotiation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1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0787"/>
            <a:ext cx="9144000" cy="4196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891" y="5785326"/>
            <a:ext cx="91589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From:  </a:t>
            </a:r>
            <a:r>
              <a:rPr lang="en-US" smtClean="0"/>
              <a:t>Economist, April 1, 2017, “</a:t>
            </a:r>
            <a:r>
              <a:rPr lang="en-US" b="1"/>
              <a:t>The two-year countdown to Brexit </a:t>
            </a:r>
            <a:r>
              <a:rPr lang="en-US" b="1"/>
              <a:t>has </a:t>
            </a:r>
            <a:r>
              <a:rPr lang="en-US" b="1" smtClean="0"/>
              <a:t>begun</a:t>
            </a:r>
            <a:r>
              <a:rPr lang="en-US" smtClean="0"/>
              <a:t>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9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09"/>
            <a:ext cx="7239000" cy="2948499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European Union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 referendum and its aftermath</a:t>
            </a:r>
          </a:p>
          <a:p>
            <a:r>
              <a:rPr lang="en-US" dirty="0" smtClean="0"/>
              <a:t>Issues to be negotiated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Options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Other problems to be addressed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2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4844403"/>
          </a:xfrm>
        </p:spPr>
        <p:txBody>
          <a:bodyPr/>
          <a:lstStyle/>
          <a:p>
            <a:r>
              <a:rPr lang="en-US" dirty="0" smtClean="0"/>
              <a:t>UK wants</a:t>
            </a:r>
          </a:p>
          <a:p>
            <a:pPr lvl="1"/>
            <a:r>
              <a:rPr lang="en-US" dirty="0" smtClean="0"/>
              <a:t>Free access to the Single Market</a:t>
            </a:r>
          </a:p>
          <a:p>
            <a:pPr lvl="2"/>
            <a:r>
              <a:rPr lang="en-US" dirty="0" smtClean="0"/>
              <a:t>For goods (zero tariffs &amp; NTBs)</a:t>
            </a:r>
          </a:p>
          <a:p>
            <a:pPr lvl="2"/>
            <a:r>
              <a:rPr lang="en-US" dirty="0" smtClean="0"/>
              <a:t>For services (especially financial)</a:t>
            </a:r>
          </a:p>
          <a:p>
            <a:pPr lvl="1"/>
            <a:r>
              <a:rPr lang="en-US" dirty="0" smtClean="0"/>
              <a:t>Freedom to set its own regulations and tariffs</a:t>
            </a:r>
          </a:p>
          <a:p>
            <a:pPr lvl="1"/>
            <a:r>
              <a:rPr lang="en-US" dirty="0" smtClean="0"/>
              <a:t>Freedom to restrict movement of people from EU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1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4044184"/>
          </a:xfrm>
        </p:spPr>
        <p:txBody>
          <a:bodyPr/>
          <a:lstStyle/>
          <a:p>
            <a:r>
              <a:rPr lang="en-US" dirty="0" smtClean="0"/>
              <a:t>EU wants</a:t>
            </a:r>
          </a:p>
          <a:p>
            <a:pPr lvl="1"/>
            <a:r>
              <a:rPr lang="en-US" dirty="0" smtClean="0"/>
              <a:t>Free trade with UK</a:t>
            </a:r>
          </a:p>
          <a:p>
            <a:pPr lvl="1"/>
            <a:r>
              <a:rPr lang="en-US" dirty="0" smtClean="0"/>
              <a:t>Free movement of people</a:t>
            </a:r>
          </a:p>
          <a:p>
            <a:pPr lvl="1"/>
            <a:r>
              <a:rPr lang="en-US" dirty="0" smtClean="0"/>
              <a:t>No incentive for other EU members to exit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Brexit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09"/>
            <a:ext cx="7239000" cy="2751522"/>
          </a:xfrm>
        </p:spPr>
        <p:txBody>
          <a:bodyPr/>
          <a:lstStyle/>
          <a:p>
            <a:r>
              <a:rPr lang="en-US" dirty="0" smtClean="0"/>
              <a:t>Defined:  The exit of the United Kingdom from the European Union</a:t>
            </a:r>
          </a:p>
          <a:p>
            <a:endParaRPr lang="en-US" dirty="0" smtClean="0"/>
          </a:p>
          <a:p>
            <a:r>
              <a:rPr lang="en-US" dirty="0" smtClean="0"/>
              <a:t>What that actually means is now the subject of negotiation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7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4388894"/>
          </a:xfrm>
        </p:spPr>
        <p:txBody>
          <a:bodyPr/>
          <a:lstStyle/>
          <a:p>
            <a:r>
              <a:rPr lang="en-US" dirty="0" smtClean="0"/>
              <a:t>The largest disagreement:</a:t>
            </a:r>
          </a:p>
          <a:p>
            <a:pPr lvl="1"/>
            <a:r>
              <a:rPr lang="en-US" dirty="0" smtClean="0"/>
              <a:t>EU says access to Single Market must include free movement of people</a:t>
            </a:r>
          </a:p>
          <a:p>
            <a:pPr lvl="1"/>
            <a:r>
              <a:rPr lang="en-US" dirty="0" smtClean="0"/>
              <a:t>UK says restricting movement of people is what Leave voters most wanted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1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4795159"/>
          </a:xfrm>
        </p:spPr>
        <p:txBody>
          <a:bodyPr/>
          <a:lstStyle/>
          <a:p>
            <a:r>
              <a:rPr lang="en-US" dirty="0" smtClean="0"/>
              <a:t>Other issues</a:t>
            </a:r>
          </a:p>
          <a:p>
            <a:pPr lvl="1"/>
            <a:r>
              <a:rPr lang="en-US" dirty="0" smtClean="0"/>
              <a:t>The order of negotiations</a:t>
            </a:r>
          </a:p>
          <a:p>
            <a:pPr lvl="2"/>
            <a:r>
              <a:rPr lang="en-US" dirty="0" smtClean="0"/>
              <a:t>EU wants to negotiate divorce first, then market access</a:t>
            </a:r>
          </a:p>
          <a:p>
            <a:pPr lvl="2"/>
            <a:r>
              <a:rPr lang="en-US" dirty="0" smtClean="0"/>
              <a:t>UK wants to negotiate both together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6469463"/>
          </a:xfrm>
        </p:spPr>
        <p:txBody>
          <a:bodyPr/>
          <a:lstStyle/>
          <a:p>
            <a:r>
              <a:rPr lang="en-US" dirty="0" smtClean="0"/>
              <a:t>Other issues</a:t>
            </a:r>
          </a:p>
          <a:p>
            <a:pPr lvl="1"/>
            <a:r>
              <a:rPr lang="en-US" dirty="0" smtClean="0"/>
              <a:t>The Exit Fee:  How much must UK pay to cover its obligations.  </a:t>
            </a:r>
            <a:r>
              <a:rPr lang="en-US" smtClean="0"/>
              <a:t>EU says UK owes </a:t>
            </a:r>
            <a:r>
              <a:rPr lang="en-US" dirty="0" smtClean="0"/>
              <a:t>€60 billion</a:t>
            </a:r>
          </a:p>
          <a:p>
            <a:pPr lvl="2"/>
            <a:r>
              <a:rPr lang="en-US" dirty="0" smtClean="0"/>
              <a:t>Commitments under </a:t>
            </a:r>
            <a:r>
              <a:rPr lang="en-US" dirty="0"/>
              <a:t>its seven-year budgetary framework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/>
              <a:t>I</a:t>
            </a:r>
            <a:r>
              <a:rPr lang="en-US" dirty="0" smtClean="0"/>
              <a:t>nvestment </a:t>
            </a:r>
            <a:r>
              <a:rPr lang="en-US" dirty="0"/>
              <a:t>commitments to be executed after Britain leaves the EU in 2019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/>
              <a:t>Pensions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The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6358664"/>
          </a:xfrm>
        </p:spPr>
        <p:txBody>
          <a:bodyPr/>
          <a:lstStyle/>
          <a:p>
            <a:r>
              <a:rPr lang="en-US" sz="2800" dirty="0" smtClean="0"/>
              <a:t>Other issues</a:t>
            </a:r>
          </a:p>
          <a:p>
            <a:pPr lvl="1"/>
            <a:r>
              <a:rPr lang="en-US" sz="2400" dirty="0" smtClean="0"/>
              <a:t>Extension of 2-year negotiation period</a:t>
            </a:r>
          </a:p>
          <a:p>
            <a:pPr lvl="1"/>
            <a:r>
              <a:rPr lang="en-US" sz="2400" dirty="0" smtClean="0"/>
              <a:t>Will UK leave jurisdiction of European Court of Justice?</a:t>
            </a:r>
          </a:p>
          <a:p>
            <a:pPr lvl="1"/>
            <a:r>
              <a:rPr lang="en-US" sz="2400" dirty="0" smtClean="0"/>
              <a:t>Will EU &amp; UK citizens in UK &amp; EU be allowed to remain?</a:t>
            </a:r>
          </a:p>
          <a:p>
            <a:pPr lvl="1"/>
            <a:r>
              <a:rPr lang="en-US" sz="2400" dirty="0" smtClean="0"/>
              <a:t>Will the border between Ireland and Northern Ireland be closed?</a:t>
            </a:r>
          </a:p>
          <a:p>
            <a:pPr lvl="1"/>
            <a:r>
              <a:rPr lang="en-US" sz="2400" dirty="0" smtClean="0"/>
              <a:t>Will British financial institutions retain their “passport” for operating in EU</a:t>
            </a:r>
          </a:p>
          <a:p>
            <a:pPr lvl="1"/>
            <a:r>
              <a:rPr lang="en-US" sz="2400" dirty="0" smtClean="0"/>
              <a:t>Gibraltar </a:t>
            </a:r>
          </a:p>
          <a:p>
            <a:pPr lvl="2"/>
            <a:endParaRPr lang="en-US" sz="20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2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8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09"/>
            <a:ext cx="7239000" cy="2948499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European Union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 referendum and its aftermath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Issues to be negotiated</a:t>
            </a:r>
          </a:p>
          <a:p>
            <a:r>
              <a:rPr lang="en-US" dirty="0" smtClean="0"/>
              <a:t>Options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Other problems to be addressed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5410712"/>
          </a:xfrm>
        </p:spPr>
        <p:txBody>
          <a:bodyPr/>
          <a:lstStyle/>
          <a:p>
            <a:r>
              <a:rPr lang="en-US" dirty="0" smtClean="0"/>
              <a:t>There are three main options for Brexit: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Remain in Single Market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Negotiate Free Trade Agreement (FTA) with EU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 nothing, and thus revert to only WTO rules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5299912"/>
          </a:xfrm>
        </p:spPr>
        <p:txBody>
          <a:bodyPr/>
          <a:lstStyle/>
          <a:p>
            <a:r>
              <a:rPr lang="en-US" dirty="0" smtClean="0"/>
              <a:t>1.  Single Market</a:t>
            </a:r>
          </a:p>
          <a:p>
            <a:pPr lvl="1"/>
            <a:r>
              <a:rPr lang="en-US" dirty="0" smtClean="0"/>
              <a:t>Become member </a:t>
            </a:r>
            <a:r>
              <a:rPr lang="en-US" dirty="0"/>
              <a:t>of the European Economic </a:t>
            </a:r>
            <a:r>
              <a:rPr lang="en-US" dirty="0" smtClean="0"/>
              <a:t>Area, same as</a:t>
            </a:r>
            <a:endParaRPr lang="en-US" dirty="0"/>
          </a:p>
          <a:p>
            <a:pPr lvl="2"/>
            <a:r>
              <a:rPr lang="en-US" dirty="0" smtClean="0"/>
              <a:t>Norway</a:t>
            </a:r>
          </a:p>
          <a:p>
            <a:pPr lvl="2"/>
            <a:r>
              <a:rPr lang="en-US" dirty="0" smtClean="0"/>
              <a:t>Iceland</a:t>
            </a:r>
          </a:p>
          <a:p>
            <a:pPr lvl="2"/>
            <a:r>
              <a:rPr lang="en-US" dirty="0" smtClean="0"/>
              <a:t>Liechtenstein</a:t>
            </a:r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9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7528215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smtClean="0"/>
              <a:t>Single Market</a:t>
            </a:r>
          </a:p>
          <a:p>
            <a:pPr lvl="1"/>
            <a:r>
              <a:rPr lang="en-US" dirty="0" smtClean="0"/>
              <a:t>Requires:</a:t>
            </a:r>
          </a:p>
          <a:p>
            <a:pPr lvl="2"/>
            <a:r>
              <a:rPr lang="en-US" dirty="0"/>
              <a:t>Free movement of goods, services, people, and capital</a:t>
            </a:r>
          </a:p>
          <a:p>
            <a:pPr lvl="2"/>
            <a:r>
              <a:rPr lang="en-US" dirty="0"/>
              <a:t>Must implement all EU rules for</a:t>
            </a:r>
          </a:p>
          <a:p>
            <a:pPr lvl="3"/>
            <a:r>
              <a:rPr lang="en-US" dirty="0"/>
              <a:t>Employment</a:t>
            </a:r>
          </a:p>
          <a:p>
            <a:pPr lvl="3"/>
            <a:r>
              <a:rPr lang="en-US" dirty="0"/>
              <a:t>Consumer protection</a:t>
            </a:r>
          </a:p>
          <a:p>
            <a:pPr lvl="3"/>
            <a:r>
              <a:rPr lang="en-US" dirty="0"/>
              <a:t>Environmental policy</a:t>
            </a:r>
          </a:p>
          <a:p>
            <a:pPr lvl="3"/>
            <a:r>
              <a:rPr lang="en-US" dirty="0"/>
              <a:t>Competition policy</a:t>
            </a:r>
          </a:p>
          <a:p>
            <a:pPr lvl="2"/>
            <a:r>
              <a:rPr lang="en-US" dirty="0"/>
              <a:t>Pay a fee to the EU as contribution to the programs they participate in.  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7688259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smtClean="0"/>
              <a:t>Single Market</a:t>
            </a:r>
          </a:p>
          <a:p>
            <a:pPr lvl="1"/>
            <a:r>
              <a:rPr lang="en-US" dirty="0" smtClean="0"/>
              <a:t>Does </a:t>
            </a:r>
            <a:r>
              <a:rPr lang="en-US" u="sng" dirty="0" smtClean="0"/>
              <a:t>not</a:t>
            </a:r>
            <a:r>
              <a:rPr lang="en-US" dirty="0" smtClean="0"/>
              <a:t> require:</a:t>
            </a:r>
          </a:p>
          <a:p>
            <a:pPr lvl="2"/>
            <a:r>
              <a:rPr lang="en-US" dirty="0"/>
              <a:t>Monetary union</a:t>
            </a:r>
          </a:p>
          <a:p>
            <a:pPr lvl="2"/>
            <a:r>
              <a:rPr lang="en-US" dirty="0"/>
              <a:t>EU foreign &amp; security policy</a:t>
            </a:r>
          </a:p>
          <a:p>
            <a:pPr lvl="2"/>
            <a:r>
              <a:rPr lang="en-US" dirty="0"/>
              <a:t>Justice</a:t>
            </a:r>
          </a:p>
          <a:p>
            <a:pPr lvl="2"/>
            <a:r>
              <a:rPr lang="en-US" dirty="0"/>
              <a:t>Home affairs policy</a:t>
            </a:r>
          </a:p>
          <a:p>
            <a:pPr lvl="2"/>
            <a:r>
              <a:rPr lang="en-US" dirty="0"/>
              <a:t>CAP</a:t>
            </a:r>
          </a:p>
          <a:p>
            <a:pPr lvl="2"/>
            <a:r>
              <a:rPr lang="en-US" dirty="0"/>
              <a:t>EU external tariff (not part of Customs Union)</a:t>
            </a:r>
          </a:p>
          <a:p>
            <a:pPr lvl="3"/>
            <a:r>
              <a:rPr lang="en-US" dirty="0"/>
              <a:t>But therefore free trade is subject to Rules of Origin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7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7712881"/>
          </a:xfrm>
        </p:spPr>
        <p:txBody>
          <a:bodyPr/>
          <a:lstStyle/>
          <a:p>
            <a:r>
              <a:rPr lang="en-US" dirty="0" smtClean="0"/>
              <a:t>2. FTA</a:t>
            </a:r>
          </a:p>
          <a:p>
            <a:pPr lvl="1"/>
            <a:r>
              <a:rPr lang="en-US" dirty="0" smtClean="0"/>
              <a:t>Same as Switzerland and many other non-EU countries</a:t>
            </a:r>
          </a:p>
          <a:p>
            <a:pPr lvl="1"/>
            <a:r>
              <a:rPr lang="en-US" dirty="0"/>
              <a:t>Covers goods and may cover services and NTBs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Does not normally include free movement of people</a:t>
            </a:r>
          </a:p>
          <a:p>
            <a:pPr lvl="1"/>
            <a:r>
              <a:rPr lang="en-US" dirty="0" smtClean="0"/>
              <a:t>Negotiating FTA</a:t>
            </a:r>
          </a:p>
          <a:p>
            <a:pPr lvl="2"/>
            <a:r>
              <a:rPr lang="en-US" dirty="0" smtClean="0"/>
              <a:t>Usually takes years</a:t>
            </a:r>
          </a:p>
          <a:p>
            <a:pPr lvl="2"/>
            <a:r>
              <a:rPr lang="en-US" dirty="0" smtClean="0"/>
              <a:t>Must include rules of origin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09"/>
            <a:ext cx="7239000" cy="2948499"/>
          </a:xfrm>
        </p:spPr>
        <p:txBody>
          <a:bodyPr/>
          <a:lstStyle/>
          <a:p>
            <a:r>
              <a:rPr lang="en-US" dirty="0" smtClean="0"/>
              <a:t>European Union</a:t>
            </a:r>
          </a:p>
          <a:p>
            <a:r>
              <a:rPr lang="en-US" dirty="0" smtClean="0"/>
              <a:t>The referendum and its aftermath</a:t>
            </a:r>
          </a:p>
          <a:p>
            <a:r>
              <a:rPr lang="en-US" dirty="0" smtClean="0"/>
              <a:t>Issues to be negotiated</a:t>
            </a:r>
          </a:p>
          <a:p>
            <a:r>
              <a:rPr lang="en-US" dirty="0" smtClean="0"/>
              <a:t>Options</a:t>
            </a:r>
          </a:p>
          <a:p>
            <a:r>
              <a:rPr lang="en-US" dirty="0" smtClean="0"/>
              <a:t>Other problems to be addressed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4930581"/>
          </a:xfrm>
        </p:spPr>
        <p:txBody>
          <a:bodyPr/>
          <a:lstStyle/>
          <a:p>
            <a:r>
              <a:rPr lang="en-US" dirty="0" smtClean="0"/>
              <a:t>3. WTO only</a:t>
            </a:r>
          </a:p>
          <a:p>
            <a:pPr lvl="1"/>
            <a:r>
              <a:rPr lang="en-US" dirty="0" smtClean="0"/>
              <a:t>Same as US and others today</a:t>
            </a:r>
          </a:p>
          <a:p>
            <a:pPr lvl="1"/>
            <a:r>
              <a:rPr lang="en-US" dirty="0" smtClean="0"/>
              <a:t>All trade subject to “MFN tariffs” and often NTBs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4098"/>
            <a:ext cx="9144000" cy="60997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9901" y="6534834"/>
            <a:ext cx="91589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From:  </a:t>
            </a:r>
            <a:r>
              <a:rPr lang="en-US" dirty="0" err="1" smtClean="0"/>
              <a:t>Dhingra</a:t>
            </a:r>
            <a:r>
              <a:rPr lang="en-US" dirty="0" smtClean="0"/>
              <a:t> et al, “</a:t>
            </a:r>
            <a:r>
              <a:rPr lang="en-US" dirty="0"/>
              <a:t>The consequences of Brexit for UK trade and living </a:t>
            </a:r>
            <a:r>
              <a:rPr lang="en-US" dirty="0" smtClean="0"/>
              <a:t>standards”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73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09"/>
            <a:ext cx="7239000" cy="2948499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European Union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 referendum and its aftermath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Issues to be negotiated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Options</a:t>
            </a:r>
          </a:p>
          <a:p>
            <a:r>
              <a:rPr lang="en-US" dirty="0" smtClean="0"/>
              <a:t>Other problems to be addressed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5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Other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5349157"/>
          </a:xfrm>
        </p:spPr>
        <p:txBody>
          <a:bodyPr/>
          <a:lstStyle/>
          <a:p>
            <a:r>
              <a:rPr lang="en-US" dirty="0" smtClean="0"/>
              <a:t>Other FTAs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UK achieve free trade with the EU’s FTA partners (it has around 40 FTAs, some with multiple countries)?</a:t>
            </a:r>
          </a:p>
          <a:p>
            <a:pPr lvl="1"/>
            <a:r>
              <a:rPr lang="en-US" dirty="0"/>
              <a:t>Will UK be able to negotiate an FTA with the US?</a:t>
            </a:r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Other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5053691"/>
          </a:xfrm>
        </p:spPr>
        <p:txBody>
          <a:bodyPr/>
          <a:lstStyle/>
          <a:p>
            <a:r>
              <a:rPr lang="en-US" dirty="0" smtClean="0"/>
              <a:t>Will UK hold together?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Brexit prompt Scotland to leave the UK?</a:t>
            </a:r>
          </a:p>
          <a:p>
            <a:pPr lvl="1"/>
            <a:r>
              <a:rPr lang="en-US" dirty="0"/>
              <a:t>Will Brexit prompt Northern Ireland to leave UK and join Ireland?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9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10"/>
            <a:ext cx="7239000" cy="6272486"/>
          </a:xfrm>
        </p:spPr>
        <p:txBody>
          <a:bodyPr/>
          <a:lstStyle/>
          <a:p>
            <a:r>
              <a:rPr lang="en-US" dirty="0" smtClean="0"/>
              <a:t>Brexit is not good for almost anybody</a:t>
            </a:r>
          </a:p>
          <a:p>
            <a:pPr lvl="1"/>
            <a:r>
              <a:rPr lang="en-US" dirty="0" smtClean="0"/>
              <a:t>Best economic hope is that UK will join the EEA and remain in the Single Market</a:t>
            </a:r>
          </a:p>
          <a:p>
            <a:pPr lvl="1"/>
            <a:r>
              <a:rPr lang="en-US" dirty="0" smtClean="0"/>
              <a:t>But then those who voted Leave will be very unhappy, even though they will be economically better off</a:t>
            </a:r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European 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09"/>
            <a:ext cx="7239000" cy="4795159"/>
          </a:xfrm>
        </p:spPr>
        <p:txBody>
          <a:bodyPr/>
          <a:lstStyle/>
          <a:p>
            <a:r>
              <a:rPr lang="en-US" dirty="0" smtClean="0"/>
              <a:t>What it is</a:t>
            </a:r>
          </a:p>
          <a:p>
            <a:pPr lvl="1"/>
            <a:r>
              <a:rPr lang="en-US" dirty="0" smtClean="0"/>
              <a:t>A group of 28 countries</a:t>
            </a:r>
          </a:p>
          <a:p>
            <a:pPr lvl="2"/>
            <a:r>
              <a:rPr lang="en-US" dirty="0" smtClean="0"/>
              <a:t>With zero tariffs on trade among them</a:t>
            </a:r>
          </a:p>
          <a:p>
            <a:pPr lvl="2"/>
            <a:r>
              <a:rPr lang="en-US" dirty="0" smtClean="0"/>
              <a:t>Common tariffs and other trade policies for outside countries</a:t>
            </a:r>
          </a:p>
          <a:p>
            <a:pPr lvl="2"/>
            <a:r>
              <a:rPr lang="en-US" dirty="0" smtClean="0"/>
              <a:t>Zero barriers to movement of</a:t>
            </a:r>
          </a:p>
          <a:p>
            <a:pPr lvl="3"/>
            <a:r>
              <a:rPr lang="en-US" dirty="0" smtClean="0"/>
              <a:t>Goods</a:t>
            </a:r>
          </a:p>
          <a:p>
            <a:pPr lvl="3"/>
            <a:r>
              <a:rPr lang="en-US" dirty="0" smtClean="0"/>
              <a:t>Services</a:t>
            </a:r>
          </a:p>
          <a:p>
            <a:pPr lvl="3"/>
            <a:r>
              <a:rPr lang="en-US" dirty="0" smtClean="0"/>
              <a:t>People</a:t>
            </a:r>
          </a:p>
          <a:p>
            <a:pPr lvl="3"/>
            <a:r>
              <a:rPr lang="en-US" dirty="0" smtClean="0"/>
              <a:t>Money (capital)</a:t>
            </a:r>
          </a:p>
          <a:p>
            <a:pPr lvl="1"/>
            <a:r>
              <a:rPr lang="en-US" dirty="0" smtClean="0"/>
              <a:t>Headquarters:  Brussels, Belgium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20424574">
            <a:off x="5106611" y="4393642"/>
            <a:ext cx="3837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212"/>
                </a:solidFill>
              </a:rPr>
              <a:t>“The Four Freedoms”</a:t>
            </a:r>
          </a:p>
        </p:txBody>
      </p:sp>
      <p:sp>
        <p:nvSpPr>
          <p:cNvPr id="7" name="Right Brace 6"/>
          <p:cNvSpPr/>
          <p:nvPr/>
        </p:nvSpPr>
        <p:spPr>
          <a:xfrm>
            <a:off x="4946754" y="4437089"/>
            <a:ext cx="284813" cy="1363636"/>
          </a:xfrm>
          <a:prstGeom prst="rightBrace">
            <a:avLst>
              <a:gd name="adj1" fmla="val 55989"/>
              <a:gd name="adj2" fmla="val 50000"/>
            </a:avLst>
          </a:prstGeom>
          <a:ln>
            <a:solidFill>
              <a:srgbClr val="00721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Econ 340, Deardorff, Lecture 17: Euro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3750" y="0"/>
            <a:ext cx="5920250" cy="6858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BB30699D-D69B-704B-BA58-0B069A9F7FA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190672" cy="1476341"/>
          </a:xfrm>
        </p:spPr>
        <p:txBody>
          <a:bodyPr/>
          <a:lstStyle/>
          <a:p>
            <a:r>
              <a:rPr lang="en-US" sz="2800" dirty="0" smtClean="0"/>
              <a:t>EU Members</a:t>
            </a:r>
            <a:endParaRPr lang="en-US" sz="2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99871" y="945907"/>
          <a:ext cx="1363169" cy="6824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3169"/>
              </a:tblGrid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Austria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9119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Belgium</a:t>
                      </a:r>
                    </a:p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Bulgaria</a:t>
                      </a:r>
                    </a:p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Croatia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Czech Repub.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461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Cyprus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Denmark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Estonia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Finland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France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Germany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4611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Greece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Hungary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Ireland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755951" y="935747"/>
          <a:ext cx="1363169" cy="6550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3169"/>
              </a:tblGrid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Italy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80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Latvia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2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Lithuania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Luxembourg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Malta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Netherlands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Poland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Portugal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Romania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148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Slovakia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Slovenia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Spain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Sweden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U.K.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35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European 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859" y="1648009"/>
            <a:ext cx="7239000" cy="5152180"/>
          </a:xfrm>
        </p:spPr>
        <p:txBody>
          <a:bodyPr/>
          <a:lstStyle/>
          <a:p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Started with Treaty of Rome 1957, forming customs union of 6 countries</a:t>
            </a:r>
          </a:p>
          <a:p>
            <a:pPr lvl="1"/>
            <a:r>
              <a:rPr lang="en-US" dirty="0" smtClean="0"/>
              <a:t>The European Economic Community</a:t>
            </a:r>
          </a:p>
          <a:p>
            <a:pPr lvl="2"/>
            <a:r>
              <a:rPr lang="en-US" dirty="0" smtClean="0"/>
              <a:t>Belgium</a:t>
            </a:r>
          </a:p>
          <a:p>
            <a:pPr lvl="2"/>
            <a:r>
              <a:rPr lang="en-US" dirty="0" smtClean="0"/>
              <a:t>France</a:t>
            </a:r>
          </a:p>
          <a:p>
            <a:pPr lvl="2"/>
            <a:r>
              <a:rPr lang="en-US" dirty="0" smtClean="0"/>
              <a:t>Germany</a:t>
            </a:r>
          </a:p>
          <a:p>
            <a:pPr lvl="2"/>
            <a:r>
              <a:rPr lang="en-US" dirty="0" smtClean="0"/>
              <a:t>Italy</a:t>
            </a:r>
          </a:p>
          <a:p>
            <a:pPr lvl="2"/>
            <a:r>
              <a:rPr lang="en-US" dirty="0" smtClean="0"/>
              <a:t>Luxembourg</a:t>
            </a:r>
          </a:p>
          <a:p>
            <a:pPr lvl="2"/>
            <a:r>
              <a:rPr lang="en-US" dirty="0" smtClean="0"/>
              <a:t>Netherlands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5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830" y="601272"/>
            <a:ext cx="7239000" cy="1127125"/>
          </a:xfrm>
        </p:spPr>
        <p:txBody>
          <a:bodyPr/>
          <a:lstStyle/>
          <a:p>
            <a:r>
              <a:rPr lang="en-US" dirty="0" smtClean="0"/>
              <a:t>European 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2869" y="1363196"/>
            <a:ext cx="3543925" cy="4881336"/>
          </a:xfrm>
        </p:spPr>
        <p:txBody>
          <a:bodyPr/>
          <a:lstStyle/>
          <a:p>
            <a:r>
              <a:rPr lang="en-US" sz="2800" dirty="0" smtClean="0"/>
              <a:t>Others added:</a:t>
            </a:r>
          </a:p>
          <a:p>
            <a:pPr lvl="1"/>
            <a:r>
              <a:rPr lang="en-US" sz="2400" dirty="0" smtClean="0"/>
              <a:t>1973</a:t>
            </a:r>
          </a:p>
          <a:p>
            <a:pPr lvl="2"/>
            <a:r>
              <a:rPr lang="en-US" sz="2000" dirty="0" smtClean="0"/>
              <a:t>Denmark</a:t>
            </a:r>
          </a:p>
          <a:p>
            <a:pPr lvl="2"/>
            <a:r>
              <a:rPr lang="en-US" sz="2000" dirty="0" smtClean="0"/>
              <a:t>Ireland</a:t>
            </a:r>
          </a:p>
          <a:p>
            <a:pPr lvl="2"/>
            <a:r>
              <a:rPr lang="en-US" sz="2000" dirty="0" smtClean="0"/>
              <a:t>United Kingdom</a:t>
            </a:r>
          </a:p>
          <a:p>
            <a:pPr lvl="1"/>
            <a:r>
              <a:rPr lang="en-US" sz="2400" dirty="0" smtClean="0"/>
              <a:t>1981</a:t>
            </a:r>
          </a:p>
          <a:p>
            <a:pPr lvl="2"/>
            <a:r>
              <a:rPr lang="en-US" sz="2000" dirty="0" smtClean="0"/>
              <a:t>Greece</a:t>
            </a:r>
          </a:p>
          <a:p>
            <a:pPr lvl="1"/>
            <a:r>
              <a:rPr lang="en-US" sz="2400" dirty="0" smtClean="0"/>
              <a:t>1986</a:t>
            </a:r>
          </a:p>
          <a:p>
            <a:pPr lvl="2"/>
            <a:r>
              <a:rPr lang="en-US" sz="2000" dirty="0" smtClean="0"/>
              <a:t>Portugal</a:t>
            </a:r>
          </a:p>
          <a:p>
            <a:pPr lvl="2"/>
            <a:r>
              <a:rPr lang="en-US" sz="2000" dirty="0" smtClean="0"/>
              <a:t>Spain</a:t>
            </a:r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13224" y="1365695"/>
            <a:ext cx="3543925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 smtClean="0"/>
              <a:t>1973</a:t>
            </a:r>
          </a:p>
          <a:p>
            <a:pPr lvl="2"/>
            <a:r>
              <a:rPr lang="en-US" sz="2000" dirty="0" smtClean="0"/>
              <a:t>Denmark</a:t>
            </a:r>
          </a:p>
          <a:p>
            <a:pPr lvl="2"/>
            <a:r>
              <a:rPr lang="en-US" sz="2000" dirty="0" smtClean="0"/>
              <a:t>Ireland</a:t>
            </a:r>
          </a:p>
          <a:p>
            <a:pPr lvl="2"/>
            <a:r>
              <a:rPr lang="en-US" sz="2000" dirty="0" smtClean="0"/>
              <a:t>United Kingdom</a:t>
            </a:r>
          </a:p>
          <a:p>
            <a:pPr lvl="1"/>
            <a:r>
              <a:rPr lang="en-US" sz="2400" dirty="0" smtClean="0"/>
              <a:t>2004</a:t>
            </a:r>
          </a:p>
          <a:p>
            <a:pPr lvl="2"/>
            <a:r>
              <a:rPr lang="en-US" sz="2000" dirty="0" smtClean="0"/>
              <a:t>10 more</a:t>
            </a:r>
          </a:p>
          <a:p>
            <a:pPr lvl="1"/>
            <a:r>
              <a:rPr lang="en-US" sz="2400" dirty="0" smtClean="0"/>
              <a:t>2007</a:t>
            </a:r>
          </a:p>
          <a:p>
            <a:pPr lvl="2"/>
            <a:r>
              <a:rPr lang="en-US" sz="2000" dirty="0" smtClean="0"/>
              <a:t>Bulgaria</a:t>
            </a:r>
          </a:p>
          <a:p>
            <a:pPr lvl="2"/>
            <a:r>
              <a:rPr lang="en-US" sz="2000" dirty="0" smtClean="0"/>
              <a:t>Romania</a:t>
            </a:r>
          </a:p>
          <a:p>
            <a:pPr lvl="1"/>
            <a:r>
              <a:rPr lang="en-US" sz="2400" dirty="0" smtClean="0"/>
              <a:t>2014</a:t>
            </a:r>
          </a:p>
          <a:p>
            <a:pPr lvl="2"/>
            <a:r>
              <a:rPr lang="en-US" sz="2000" dirty="0" smtClean="0"/>
              <a:t>Croatia</a:t>
            </a:r>
          </a:p>
          <a:p>
            <a:pPr lvl="2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9473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56289"/>
            <a:ext cx="9144000" cy="564019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45173" y="285962"/>
            <a:ext cx="7678109" cy="1127125"/>
          </a:xfrm>
        </p:spPr>
        <p:txBody>
          <a:bodyPr/>
          <a:lstStyle/>
          <a:p>
            <a:r>
              <a:rPr lang="en-US" dirty="0" smtClean="0"/>
              <a:t>UK:  Effects of </a:t>
            </a:r>
            <a:r>
              <a:rPr lang="en-US" smtClean="0"/>
              <a:t>EU Membership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00" y="991257"/>
            <a:ext cx="8407400" cy="5600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9901" y="6534834"/>
            <a:ext cx="91589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From:  Bell, “</a:t>
            </a:r>
            <a:r>
              <a:rPr lang="en-US" dirty="0"/>
              <a:t>Regional aid policies after </a:t>
            </a:r>
            <a:r>
              <a:rPr lang="en-US" dirty="0" smtClean="0"/>
              <a:t>Brexit”</a:t>
            </a:r>
            <a:endParaRPr lang="en-US" dirty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45173" y="285962"/>
            <a:ext cx="7678109" cy="1127125"/>
          </a:xfrm>
        </p:spPr>
        <p:txBody>
          <a:bodyPr/>
          <a:lstStyle/>
          <a:p>
            <a:r>
              <a:rPr lang="en-US" dirty="0" smtClean="0"/>
              <a:t>UK:  Effects of </a:t>
            </a:r>
            <a:r>
              <a:rPr lang="en-US" smtClean="0"/>
              <a:t>EU Membership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d-school-ppt-template_11-12_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ford-school-ppt-template_11-12_light.pot</Template>
  <TotalTime>67297</TotalTime>
  <Words>1144</Words>
  <Application>Microsoft Macintosh PowerPoint</Application>
  <PresentationFormat>On-screen Show (4:3)</PresentationFormat>
  <Paragraphs>331</Paragraphs>
  <Slides>35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Calibri</vt:lpstr>
      <vt:lpstr>ＭＳ Ｐゴシック</vt:lpstr>
      <vt:lpstr>Palatino Linotype</vt:lpstr>
      <vt:lpstr>Arial</vt:lpstr>
      <vt:lpstr>ford-school-ppt-template_11-12_light</vt:lpstr>
      <vt:lpstr>Brexit</vt:lpstr>
      <vt:lpstr>Brexit</vt:lpstr>
      <vt:lpstr>Outline</vt:lpstr>
      <vt:lpstr>European Union</vt:lpstr>
      <vt:lpstr>EU Members</vt:lpstr>
      <vt:lpstr>European Union</vt:lpstr>
      <vt:lpstr>European Union</vt:lpstr>
      <vt:lpstr>UK:  Effects of EU Membership</vt:lpstr>
      <vt:lpstr>UK:  Effects of EU Membership</vt:lpstr>
      <vt:lpstr>The Euro</vt:lpstr>
      <vt:lpstr>Outline</vt:lpstr>
      <vt:lpstr>The Referendum</vt:lpstr>
      <vt:lpstr>The Referendum</vt:lpstr>
      <vt:lpstr>PowerPoint Presentation</vt:lpstr>
      <vt:lpstr>The Referendum</vt:lpstr>
      <vt:lpstr>PowerPoint Presentation</vt:lpstr>
      <vt:lpstr>Outline</vt:lpstr>
      <vt:lpstr>The Negotiation</vt:lpstr>
      <vt:lpstr>The Negotiation</vt:lpstr>
      <vt:lpstr>The Negotiation</vt:lpstr>
      <vt:lpstr>The Negotiation</vt:lpstr>
      <vt:lpstr>The Negotiation</vt:lpstr>
      <vt:lpstr>The Negotiation</vt:lpstr>
      <vt:lpstr>Outline</vt:lpstr>
      <vt:lpstr>Options</vt:lpstr>
      <vt:lpstr>Options</vt:lpstr>
      <vt:lpstr>Options</vt:lpstr>
      <vt:lpstr>Options</vt:lpstr>
      <vt:lpstr>Options</vt:lpstr>
      <vt:lpstr>Options</vt:lpstr>
      <vt:lpstr>PowerPoint Presentation</vt:lpstr>
      <vt:lpstr>Outline</vt:lpstr>
      <vt:lpstr>Other Problems</vt:lpstr>
      <vt:lpstr>Other Problems</vt:lpstr>
      <vt:lpstr>Conclusion </vt:lpstr>
    </vt:vector>
  </TitlesOfParts>
  <Company>University of Michigan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Rue the ROOs</dc:title>
  <dc:creator>Alan Deardorff</dc:creator>
  <cp:lastModifiedBy>Microsoft Office User</cp:lastModifiedBy>
  <cp:revision>207</cp:revision>
  <cp:lastPrinted>2017-04-11T01:25:35Z</cp:lastPrinted>
  <dcterms:created xsi:type="dcterms:W3CDTF">2011-07-06T15:52:55Z</dcterms:created>
  <dcterms:modified xsi:type="dcterms:W3CDTF">2017-04-11T14:50:07Z</dcterms:modified>
</cp:coreProperties>
</file>